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58" r:id="rId5"/>
    <p:sldId id="261" r:id="rId6"/>
    <p:sldId id="259" r:id="rId7"/>
    <p:sldId id="263" r:id="rId8"/>
    <p:sldId id="260" r:id="rId9"/>
    <p:sldId id="264" r:id="rId10"/>
    <p:sldId id="267" r:id="rId11"/>
    <p:sldId id="262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7"/>
    <p:restoredTop sz="96405"/>
  </p:normalViewPr>
  <p:slideViewPr>
    <p:cSldViewPr snapToGrid="0" snapToObjects="1">
      <p:cViewPr varScale="1">
        <p:scale>
          <a:sx n="96" d="100"/>
          <a:sy n="96" d="100"/>
        </p:scale>
        <p:origin x="200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787C0-1CE0-9F4A-A06A-5F3342C19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A2083C-A379-4B44-84A2-96CC0D43B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D25C4-8CEA-1843-822B-7BE56D7D0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826AA-6008-8141-ADF1-A3AC892575CA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E99AE-1BAA-0140-B113-3E35A5741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365E1-1461-A548-A730-46351899F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F411-3C03-FB46-A341-13A2C8788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1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CD2C1-90C3-7A4A-A787-208E1031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509042-757A-5C4B-A651-2EE7BD1EE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B975D-5B1F-EB4F-B03C-D865A79E0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826AA-6008-8141-ADF1-A3AC892575CA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D8F1-9AAB-4345-A165-7CD04ECAD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886F5-823C-A541-8B76-642CD601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F411-3C03-FB46-A341-13A2C8788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9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2AAD36-7FA5-3940-A4D2-2802971E88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ABBF0-8D06-354C-9553-B1445BCC0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06012-BE9C-CE49-B0DC-7E2ED027E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826AA-6008-8141-ADF1-A3AC892575CA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33AA1-CC70-4047-B7DD-C9C38F23B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4C4789-C0F6-E04F-A479-810CBF96B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F411-3C03-FB46-A341-13A2C8788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44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01E24-A824-6847-A12A-370DDC4BE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59E55-5CA9-C34C-92E5-9D345DF0E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E5257-9732-734C-9161-F57068BDE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826AA-6008-8141-ADF1-A3AC892575CA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C7514-3BEB-464B-A5F9-C25A9DE5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E2D15-728F-E740-A800-D5449C2FD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F411-3C03-FB46-A341-13A2C8788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4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D70F4-9051-8241-8679-D97ED0743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E4E1C-DF7A-A341-B5B7-482FEDA3B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83F33-F6C0-1246-8736-6E29C169D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826AA-6008-8141-ADF1-A3AC892575CA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BBB66-19A4-D847-9581-993474C2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941E3-0C29-B742-97A7-51E2B54FB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F411-3C03-FB46-A341-13A2C8788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61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C7310-427B-9A49-A603-200CBC39B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069EC-DBAA-D049-B6D0-1E8A07F36F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CA048-C8FF-ED45-B693-02BCB5090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B6C6B-5C83-0247-B4A0-37B786F4C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826AA-6008-8141-ADF1-A3AC892575CA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D6A8E6-5625-ED4B-9425-D2E148DF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3637EC-C765-9048-AC93-E3ACDDBA1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F411-3C03-FB46-A341-13A2C8788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8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366A8-C1AD-EB43-AD5F-EE21F6CE3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017F6-B73D-2342-AAF3-5AF081B51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6502E-306C-D648-BA15-549677415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17182B-5015-0945-9A27-2DEA6A271A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C724EE-1166-154D-A7DD-574078CF6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4CA608-A23D-B04B-B718-226C5B3C6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826AA-6008-8141-ADF1-A3AC892575CA}" type="datetimeFigureOut">
              <a:rPr lang="en-US" smtClean="0"/>
              <a:t>1/8/25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3E721E-DE59-7546-9118-74D5A203B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142E12-16E5-974B-A416-9C8CCDE3C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F411-3C03-FB46-A341-13A2C8788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2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8B55A-AC2E-D541-B08B-54ACB51CA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367FFB-AE0F-B543-BB30-FD41C3373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826AA-6008-8141-ADF1-A3AC892575CA}" type="datetimeFigureOut">
              <a:rPr lang="en-US" smtClean="0"/>
              <a:t>1/8/25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91ADD-46FC-A44E-8C6A-3077E938E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CEAB19-2F80-2144-B10B-783367266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F411-3C03-FB46-A341-13A2C8788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6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CA128D-2FEA-0647-B02D-E88719B74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826AA-6008-8141-ADF1-A3AC892575CA}" type="datetimeFigureOut">
              <a:rPr lang="en-US" smtClean="0"/>
              <a:t>1/8/25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675F3D-24E8-8946-B43A-913879D5D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7E93A-FE99-E045-A75D-F83D6DBFC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F411-3C03-FB46-A341-13A2C8788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97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239A5-E641-3343-AE17-B0BC99356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57BCB-86A9-4E4E-B5D0-C6C808E1A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1FDD67-1240-C345-B331-F47F8C0AF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5943AD-D3BF-C840-9BC1-71A98AEED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826AA-6008-8141-ADF1-A3AC892575CA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9765E-4476-AB4B-977B-C629A0CED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07DD24-B2E7-504F-996E-A958A5731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F411-3C03-FB46-A341-13A2C8788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75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FF8BA-E31A-F743-9B0B-6AE7B558B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D18DCA-AB00-1540-A6C4-E2328E599E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E0D01-CBDB-E84C-8E8B-AE53DFE2E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D4A96E-9774-3749-9BBD-652221D39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826AA-6008-8141-ADF1-A3AC892575CA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5ECC35-A4C4-BC49-A56F-DF152B652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DE8B7-8A29-2C4F-B24B-56F87C2E5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F411-3C03-FB46-A341-13A2C8788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8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074703-4329-4047-B261-346A97467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49306-44E4-8F42-8B0F-EA4DAA03A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71628-ABF0-0B49-800F-C2C907DB3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826AA-6008-8141-ADF1-A3AC892575CA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1BA61-CA97-5C46-A8D2-7C7F101415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8EB4F-CC7B-1E45-AF12-286608F03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1F411-3C03-FB46-A341-13A2C8788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7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A8CF9-0135-E94A-9710-EB74B684AD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Empirical Study of AI Patents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650C4B-5D01-7A41-8941-26F10CCA6E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Buffalo School of Law</a:t>
            </a:r>
          </a:p>
        </p:txBody>
      </p:sp>
    </p:spTree>
    <p:extLst>
      <p:ext uri="{BB962C8B-B14F-4D97-AF65-F5344CB8AC3E}">
        <p14:creationId xmlns:p14="http://schemas.microsoft.com/office/powerpoint/2010/main" val="2832862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C2803-FF47-9043-6E35-F1DE0324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Type of Invalidated AI Patents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AA2124-567F-ED99-93F5-761F2EA9A0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4100" y="1371600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942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2EA2E-3EC5-2E47-9C3D-0CFD817E7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Substantive Outcomes: Invalidity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A3BB2-52B5-454E-AACE-8267439FD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likely to find AI patents invalid overall</a:t>
            </a:r>
          </a:p>
          <a:p>
            <a:pPr lvl="1"/>
            <a:r>
              <a:rPr lang="en-US" sz="2200" dirty="0">
                <a:solidFill>
                  <a:srgbClr val="1B1B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on-AI patents were invalidated 23% of the time while a stark 62% of AI patents reaching an invalidity decision were invalidated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Especially on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 matter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definiteness </a:t>
            </a:r>
          </a:p>
          <a:p>
            <a:pPr lvl="2"/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the cases where the court issued an invalidity ruling, </a:t>
            </a:r>
            <a:r>
              <a:rPr lang="en-US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53% of AI patents are invalidated under section 101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compared to just 10% of non-AI patents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especially prevalent among knowledge, natural language processing and planning patents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Half are resolved through judgment on the pleadings.</a:t>
            </a:r>
          </a:p>
          <a:p>
            <a:pPr lvl="2"/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bout </a:t>
            </a:r>
            <a:r>
              <a:rPr lang="en-US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18% of AI inventions are invalidated due to lack of definiteness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compared to just 9% of non-AI inventions where validity is reached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(primarily planning patents). Most settle or are resolved by summary judgment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Evolutionary and natural language processing patents are more likely than non-AI patents to be invalidated based on lack of </a:t>
            </a:r>
            <a:r>
              <a:rPr lang="en-US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enablement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difference for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obviousness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 for planning where less likely to be obvious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difference for anticipation </a:t>
            </a:r>
          </a:p>
        </p:txBody>
      </p:sp>
    </p:spTree>
    <p:extLst>
      <p:ext uri="{BB962C8B-B14F-4D97-AF65-F5344CB8AC3E}">
        <p14:creationId xmlns:p14="http://schemas.microsoft.com/office/powerpoint/2010/main" val="707841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0BC8ED-F767-8CB4-236A-E0423853D3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147D0-3354-B20A-21C8-B2D91E974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Substantive Outcomes: Infringement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1F161-F357-C2D2-91F0-21C35BB43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0"/>
            <a:ext cx="10515600" cy="5512905"/>
          </a:xfrm>
        </p:spPr>
        <p:txBody>
          <a:bodyPr>
            <a:normAutofit fontScale="85000" lnSpcReduction="20000"/>
          </a:bodyPr>
          <a:lstStyle/>
          <a:p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likely to find AI patents infringed</a:t>
            </a:r>
          </a:p>
          <a:p>
            <a:pPr lvl="1"/>
            <a:r>
              <a:rPr lang="en-US" sz="3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the nearly 7,200 cases where the court reached an infringement decision, 21% involved AI patents compared to 56% of cases involving non-AI patents</a:t>
            </a:r>
            <a:r>
              <a:rPr lang="en-US" sz="3100" dirty="0">
                <a:effectLst/>
              </a:rPr>
              <a:t> </a:t>
            </a:r>
          </a:p>
          <a:p>
            <a:pPr lvl="1"/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Applies to all categories, especially planning patents (30% infringed)</a:t>
            </a:r>
            <a:endParaRPr lang="en-US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Infringement is hard to monitor for AI inventions</a:t>
            </a:r>
          </a:p>
          <a:p>
            <a:pPr lvl="1"/>
            <a:r>
              <a:rPr lang="en-US" sz="3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 is often used by multiple parties: developers, trainers, customers, all of whom may be contributing to the ultimate infringement of the product</a:t>
            </a:r>
            <a:r>
              <a:rPr lang="en-US" sz="3100" dirty="0">
                <a:effectLst/>
              </a:rPr>
              <a:t> 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Infringement may only take place in an instant</a:t>
            </a:r>
          </a:p>
          <a:p>
            <a:pPr lvl="1"/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Jurisdictional issues </a:t>
            </a:r>
          </a:p>
          <a:p>
            <a:pPr lvl="1"/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be difficult to </a:t>
            </a:r>
            <a:r>
              <a:rPr lang="en-US" sz="3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determine whether an AI program has substantial </a:t>
            </a:r>
            <a:r>
              <a:rPr lang="en-US" sz="3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noninfringing</a:t>
            </a:r>
            <a:r>
              <a:rPr lang="en-US" sz="3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uses so as to escape liability for contributory infringement</a:t>
            </a:r>
            <a:r>
              <a:rPr lang="en-US" sz="3100" dirty="0">
                <a:effectLst/>
              </a:rPr>
              <a:t> </a:t>
            </a:r>
          </a:p>
          <a:p>
            <a:pPr lvl="1"/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Discovery complicated by fact that </a:t>
            </a:r>
            <a:r>
              <a:rPr lang="en-US" sz="3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many AI-intensive firms acquire the technology from another entity in a merger so if requisite licenses and assignments were not executed for the merger, it may make it difficult for parties to comply with discovery obligations in litigation. </a:t>
            </a:r>
          </a:p>
          <a:p>
            <a:pPr lvl="1"/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13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62F8A-E5F2-610E-C1C3-FA18C2594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Ways Forward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9861E-2ADD-785D-0E5E-8058071AE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5287618"/>
          </a:xfrm>
        </p:spPr>
        <p:txBody>
          <a:bodyPr>
            <a:no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rosecutors may need to better emphasize </a:t>
            </a:r>
            <a:r>
              <a:rPr lang="en-US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AI improves the functionality 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the technology, such as by noting the “increased efficiency, accuracy or performance.” </a:t>
            </a:r>
          </a:p>
          <a:p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may 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increasingly important to emphasize </a:t>
            </a:r>
            <a:r>
              <a:rPr lang="en-US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the patent claims operate practically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in particular, </a:t>
            </a:r>
            <a:r>
              <a:rPr lang="en-US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the AI invention achieves its result in the real world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Making clear these connections is critical to ensuring that the invention is not improperly labeled “abstract” without any inventive concept attached to it.</a:t>
            </a:r>
          </a:p>
          <a:p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 training datasets are used, the claims </a:t>
            </a:r>
            <a:r>
              <a:rPr lang="en-US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need to be clearer with respect to show how the AI data is trained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Claims should identify the “specific algorithm, models, and techniques used to develop the training data, and how these contribute to solving the technical problem.”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Infringement theories may need to be modified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some infringement may only be temporary, the law needs to account for whether transient or temporary infringement should constitute infringement under the patent laws.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Discovery will need to adopt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more third parties involved in the litigation process. </a:t>
            </a:r>
          </a:p>
        </p:txBody>
      </p:sp>
    </p:spTree>
    <p:extLst>
      <p:ext uri="{BB962C8B-B14F-4D97-AF65-F5344CB8AC3E}">
        <p14:creationId xmlns:p14="http://schemas.microsoft.com/office/powerpoint/2010/main" val="3690756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C66AD-636F-5A48-A5D2-3486CA980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USPTO AI Database (2020)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E65B0-9A5B-F94F-BB68-88CBAE653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314"/>
            <a:ext cx="10515600" cy="4780649"/>
          </a:xfrm>
        </p:spPr>
        <p:txBody>
          <a:bodyPr>
            <a:normAutofit fontScale="40000" lnSpcReduction="20000"/>
          </a:bodyPr>
          <a:lstStyle/>
          <a:p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 </a:t>
            </a:r>
            <a:r>
              <a:rPr lang="en-US" sz="5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one or more of several AI technology components: machine learning, natural language processing, computer vision, speech, knowledge processing, AI hardware, evolutionary computation, and planning and control)</a:t>
            </a:r>
            <a:endParaRPr lang="en-US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5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achine learning (ML) approach that analyzed patent text and citations to identify AI in U.S. patent documents (</a:t>
            </a:r>
            <a:r>
              <a:rPr lang="en-US" sz="55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Abood</a:t>
            </a:r>
            <a:r>
              <a:rPr lang="en-US" sz="5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55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Feltenberger</a:t>
            </a:r>
            <a:r>
              <a:rPr lang="en-US" sz="5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2018; Toole et al. 2020)</a:t>
            </a:r>
          </a:p>
          <a:p>
            <a:pPr lvl="1"/>
            <a:r>
              <a:rPr lang="en-US" sz="5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1976-2020 and pre-grant publications (</a:t>
            </a:r>
            <a:r>
              <a:rPr lang="en-US" sz="55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PGPubs</a:t>
            </a:r>
            <a:r>
              <a:rPr lang="en-US" sz="5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published through 2020 </a:t>
            </a:r>
            <a:endParaRPr lang="en-US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model re: whether one of the categories based on text of patent, its claims and its citations (backward and forward)</a:t>
            </a:r>
          </a:p>
          <a:p>
            <a:pPr lvl="1"/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million patent documents between 1976-2020 (abstract and claims) and backward and forward citations (US granted patents and apps only) </a:t>
            </a:r>
            <a:endParaRPr lang="en-US" sz="55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Knowledge processing, and planning and control have lower performance statistics than others </a:t>
            </a:r>
            <a:endParaRPr lang="en-US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2018: 25% of patents are AI; mostly new entrants </a:t>
            </a:r>
          </a:p>
          <a:p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 process: 4 examiners hand coded 400 documents each from selected group of about 600 documents </a:t>
            </a:r>
          </a:p>
          <a:p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668,808 AI patents within 13 million patents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267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C66AD-636F-5A48-A5D2-3486CA980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District Court Database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E65B0-9A5B-F94F-BB68-88CBAE653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314"/>
            <a:ext cx="10515600" cy="4780649"/>
          </a:xfrm>
        </p:spPr>
        <p:txBody>
          <a:bodyPr>
            <a:normAutofit/>
          </a:bodyPr>
          <a:lstStyle/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Originally-constructed database of 56,000 district court decisions involving patents from 2010 to 2020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 for legal issue, procedural posture, parties, country of parties, technology type, motion disposition, and other values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Merge AI database with district court database to analyze the 19,000+ cases involving AI litigated patents 2010 to present</a:t>
            </a:r>
          </a:p>
        </p:txBody>
      </p:sp>
    </p:spTree>
    <p:extLst>
      <p:ext uri="{BB962C8B-B14F-4D97-AF65-F5344CB8AC3E}">
        <p14:creationId xmlns:p14="http://schemas.microsoft.com/office/powerpoint/2010/main" val="1533864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E78DC-0F5C-2C4F-8C40-E6C1FA080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PTO Database: Process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097E5E5-F7A9-4847-B191-9CB643BC4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7360" y="351536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UI"/>
              </a:rPr>
              <a:t>Artificial Intelligence Patent Dataset (AIPD) Page 8 U.S. Patent and Trademark Office August 2021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9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1026" name="Picture 2" descr="page9image1735001136">
            <a:extLst>
              <a:ext uri="{FF2B5EF4-FFF2-40B4-BE49-F238E27FC236}">
                <a16:creationId xmlns:a16="http://schemas.microsoft.com/office/drawing/2014/main" id="{2E8C77F8-5AA8-0C49-B444-5F659CF10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74" y="1824702"/>
            <a:ext cx="6043874" cy="3620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page14image1513415280">
            <a:extLst>
              <a:ext uri="{FF2B5EF4-FFF2-40B4-BE49-F238E27FC236}">
                <a16:creationId xmlns:a16="http://schemas.microsoft.com/office/drawing/2014/main" id="{79293764-8A89-634D-AAC4-F03B5479F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880" y="1543856"/>
            <a:ext cx="4566920" cy="3620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808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CB39B-F264-5442-AF06-9EF04FF12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Trends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366D369-7292-A745-B6F6-293E520682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4643" y="1371600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650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5FB03-61AB-9E4E-AA7E-807A0FC0B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Patents: Overall v. Litigated Patents 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4FB6265-4A6F-B540-930E-0326FA630A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0651" y="1528055"/>
            <a:ext cx="5029200" cy="3657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D7B44DA-0EB3-1048-BF63-533A2993B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149" y="1528055"/>
            <a:ext cx="50292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165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B35D0-F626-E1AE-2FF2-D5FED1F95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Patents by Country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060C091-1F15-1270-D6DD-3E7D4EE7BA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1400" y="2172494"/>
            <a:ext cx="5029200" cy="36576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C6A2AF1-864E-BE2B-C319-D478F5FDFB44}"/>
              </a:ext>
            </a:extLst>
          </p:cNvPr>
          <p:cNvSpPr txBox="1"/>
          <p:nvPr/>
        </p:nvSpPr>
        <p:spPr>
          <a:xfrm>
            <a:off x="1541125" y="5721165"/>
            <a:ext cx="92878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25% of all AI litigation is filed by foreign parties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Knowledge, planning, machine learning- foreign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Vision and speech – U.S.</a:t>
            </a:r>
          </a:p>
        </p:txBody>
      </p:sp>
    </p:spTree>
    <p:extLst>
      <p:ext uri="{BB962C8B-B14F-4D97-AF65-F5344CB8AC3E}">
        <p14:creationId xmlns:p14="http://schemas.microsoft.com/office/powerpoint/2010/main" val="2178330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87766-C650-DC46-873B-8BB11171E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Plaintiffs: Comparison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77A4CEA-55B6-F54C-9D72-85DD51265F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5999" y="1690688"/>
            <a:ext cx="6040755" cy="43932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260FB3-3915-5E43-AD6B-A0C265B185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134" y="1652521"/>
            <a:ext cx="6085332" cy="442569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2787785-435F-2B7A-6ED8-D4E5E98F95B3}"/>
              </a:ext>
            </a:extLst>
          </p:cNvPr>
          <p:cNvSpPr txBox="1"/>
          <p:nvPr/>
        </p:nvSpPr>
        <p:spPr>
          <a:xfrm>
            <a:off x="1287693" y="6123543"/>
            <a:ext cx="9616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59% of AI patent litigation are filed by “high volume plaintiffs” versus 39% of non-AI litigation.</a:t>
            </a:r>
          </a:p>
        </p:txBody>
      </p:sp>
    </p:spTree>
    <p:extLst>
      <p:ext uri="{BB962C8B-B14F-4D97-AF65-F5344CB8AC3E}">
        <p14:creationId xmlns:p14="http://schemas.microsoft.com/office/powerpoint/2010/main" val="215048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535D3-5C7D-E36B-A386-520C0A8D0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56591"/>
            <a:ext cx="10505661" cy="2247279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Procedural Disposition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14A94CF-75EE-D0CF-E656-504E2CA8FC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4100" y="881270"/>
            <a:ext cx="6286500" cy="4572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B028DEC-2C8F-26B4-D538-28393EA4C20F}"/>
              </a:ext>
            </a:extLst>
          </p:cNvPr>
          <p:cNvSpPr txBox="1"/>
          <p:nvPr/>
        </p:nvSpPr>
        <p:spPr>
          <a:xfrm>
            <a:off x="930965" y="5453271"/>
            <a:ext cx="10412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1B1B1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Summary judgment and procedural dismissal percentages do not differ between AI and non-AI litigated patents. But contested dismissals, consent judgments, and trials are less likely among AI-litigated patents to a statistically significant degree, depending on the technology type</a:t>
            </a:r>
            <a:r>
              <a:rPr lang="en-US" sz="1800" dirty="0">
                <a:solidFill>
                  <a:srgbClr val="1B1B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en-US" sz="1800" dirty="0">
                <a:solidFill>
                  <a:srgbClr val="1B1B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Half of invalidated AI patents are done through judgment on the pleadings.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672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930</Words>
  <Application>Microsoft Macintosh PowerPoint</Application>
  <PresentationFormat>Widescreen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SegoeUI</vt:lpstr>
      <vt:lpstr>Times New Roman</vt:lpstr>
      <vt:lpstr>Office Theme</vt:lpstr>
      <vt:lpstr>An Empirical Study of AI Patents </vt:lpstr>
      <vt:lpstr>USPTO AI Database (2020)</vt:lpstr>
      <vt:lpstr>District Court Database </vt:lpstr>
      <vt:lpstr>PTO Database: Process </vt:lpstr>
      <vt:lpstr>Time Trends</vt:lpstr>
      <vt:lpstr>AI Patents: Overall v. Litigated Patents  </vt:lpstr>
      <vt:lpstr>AI Patents by Country</vt:lpstr>
      <vt:lpstr>AI Plaintiffs: Comparison</vt:lpstr>
      <vt:lpstr>Procedural Disposition </vt:lpstr>
      <vt:lpstr>Technology Type of Invalidated AI Patents </vt:lpstr>
      <vt:lpstr>Substantive Outcomes: Invalidity</vt:lpstr>
      <vt:lpstr>Substantive Outcomes: Infringement</vt:lpstr>
      <vt:lpstr>Ways Forward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Semet</dc:creator>
  <cp:lastModifiedBy>Amy Semet</cp:lastModifiedBy>
  <cp:revision>55</cp:revision>
  <dcterms:created xsi:type="dcterms:W3CDTF">2023-08-03T12:38:26Z</dcterms:created>
  <dcterms:modified xsi:type="dcterms:W3CDTF">2025-01-08T20:47:16Z</dcterms:modified>
</cp:coreProperties>
</file>