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8">
  <p:sldMasterIdLst>
    <p:sldMasterId id="2147483792" r:id="rId1"/>
  </p:sldMasterIdLst>
  <p:sldIdLst>
    <p:sldId id="256" r:id="rId2"/>
    <p:sldId id="257" r:id="rId3"/>
    <p:sldId id="258" r:id="rId4"/>
    <p:sldId id="259" r:id="rId5"/>
    <p:sldId id="269" r:id="rId6"/>
    <p:sldId id="262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66" autoAdjust="0"/>
    <p:restoredTop sz="93960" autoAdjust="0"/>
  </p:normalViewPr>
  <p:slideViewPr>
    <p:cSldViewPr>
      <p:cViewPr varScale="1">
        <p:scale>
          <a:sx n="126" d="100"/>
          <a:sy n="126" d="100"/>
        </p:scale>
        <p:origin x="112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C6A8-2271-4CA5-8A8B-73BBFF87B71D}" type="datetimeFigureOut">
              <a:rPr lang="en-US" smtClean="0"/>
              <a:t>8/9/24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A5D6-9250-41A2-B3EE-9E282791D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C6A8-2271-4CA5-8A8B-73BBFF87B71D}" type="datetimeFigureOut">
              <a:rPr lang="en-US" smtClean="0"/>
              <a:t>8/9/24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A5D6-9250-41A2-B3EE-9E282791D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C6A8-2271-4CA5-8A8B-73BBFF87B71D}" type="datetimeFigureOut">
              <a:rPr lang="en-US" smtClean="0"/>
              <a:t>8/9/24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A5D6-9250-41A2-B3EE-9E282791D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C6A8-2271-4CA5-8A8B-73BBFF87B71D}" type="datetimeFigureOut">
              <a:rPr lang="en-US" smtClean="0"/>
              <a:t>8/9/24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A5D6-9250-41A2-B3EE-9E282791D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C6A8-2271-4CA5-8A8B-73BBFF87B71D}" type="datetimeFigureOut">
              <a:rPr lang="en-US" smtClean="0"/>
              <a:t>8/9/24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A5D6-9250-41A2-B3EE-9E282791D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C6A8-2271-4CA5-8A8B-73BBFF87B71D}" type="datetimeFigureOut">
              <a:rPr lang="en-US" smtClean="0"/>
              <a:t>8/9/24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A5D6-9250-41A2-B3EE-9E282791D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C6A8-2271-4CA5-8A8B-73BBFF87B71D}" type="datetimeFigureOut">
              <a:rPr lang="en-US" smtClean="0"/>
              <a:t>8/9/24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A5D6-9250-41A2-B3EE-9E282791D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C6A8-2271-4CA5-8A8B-73BBFF87B71D}" type="datetimeFigureOut">
              <a:rPr lang="en-US" smtClean="0"/>
              <a:t>8/9/24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A5D6-9250-41A2-B3EE-9E282791D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C6A8-2271-4CA5-8A8B-73BBFF87B71D}" type="datetimeFigureOut">
              <a:rPr lang="en-US" smtClean="0"/>
              <a:t>8/9/24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A5D6-9250-41A2-B3EE-9E282791D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C6A8-2271-4CA5-8A8B-73BBFF87B71D}" type="datetimeFigureOut">
              <a:rPr lang="en-US" smtClean="0"/>
              <a:t>8/9/24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A5D6-9250-41A2-B3EE-9E282791DEC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C6A8-2271-4CA5-8A8B-73BBFF87B71D}" type="datetimeFigureOut">
              <a:rPr lang="en-US" smtClean="0"/>
              <a:t>8/9/24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86A5D6-9250-41A2-B3EE-9E282791DEC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A86A5D6-9250-41A2-B3EE-9E282791DEC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DE2C6A8-2271-4CA5-8A8B-73BBFF87B71D}" type="datetimeFigureOut">
              <a:rPr lang="en-US" smtClean="0"/>
              <a:t>8/9/24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b="1" dirty="0"/>
              <a:t>An Empirical Study Comparing Patent Validity Challenges at the PTAB and Federal District Courts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Amy Semet, University of Buffalo School of Law</a:t>
            </a:r>
          </a:p>
        </p:txBody>
      </p:sp>
    </p:spTree>
    <p:extLst>
      <p:ext uri="{BB962C8B-B14F-4D97-AF65-F5344CB8AC3E}">
        <p14:creationId xmlns:p14="http://schemas.microsoft.com/office/powerpoint/2010/main" val="1672609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district court decisions compare to PTAB decisions?</a:t>
            </a:r>
          </a:p>
          <a:p>
            <a:r>
              <a:rPr lang="en-US" dirty="0"/>
              <a:t>What happens in the district court if a petitioner files for institution? </a:t>
            </a:r>
          </a:p>
        </p:txBody>
      </p:sp>
    </p:spTree>
    <p:extLst>
      <p:ext uri="{BB962C8B-B14F-4D97-AF65-F5344CB8AC3E}">
        <p14:creationId xmlns:p14="http://schemas.microsoft.com/office/powerpoint/2010/main" val="823203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PTAB Database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Approximately 16,433 PTAB decisions, 2012-2023 involving 11,124 patents, 9,896 of which were litigated between 2000-2023 in the district courts</a:t>
            </a:r>
          </a:p>
          <a:p>
            <a:r>
              <a:rPr lang="en-US" dirty="0"/>
              <a:t>Code for result, patent, judges, country, technology, statutory section petitioned/instituted/merits, petitioner type, appeals</a:t>
            </a:r>
          </a:p>
          <a:p>
            <a:r>
              <a:rPr lang="en-US" dirty="0"/>
              <a:t>Eliminate repetition (multiple petitions involving same patent, same petitioners, same result, same date) as well as PTAB-identified repetitions through procedural dismissals (</a:t>
            </a:r>
            <a:r>
              <a:rPr lang="en-US" i="1" dirty="0"/>
              <a:t>Becton/Advanced Bionics</a:t>
            </a:r>
            <a:r>
              <a:rPr lang="en-US" dirty="0"/>
              <a:t>, same art before examiner, multiple petitions, etc. dismissals)</a:t>
            </a:r>
          </a:p>
          <a:p>
            <a:r>
              <a:rPr lang="en-US" dirty="0"/>
              <a:t>Identify </a:t>
            </a:r>
            <a:r>
              <a:rPr lang="en-US" i="1" dirty="0" err="1"/>
              <a:t>Fintiv</a:t>
            </a:r>
            <a:r>
              <a:rPr lang="en-US" i="1" dirty="0"/>
              <a:t>/NHK </a:t>
            </a:r>
            <a:r>
              <a:rPr lang="en-US" dirty="0"/>
              <a:t>dismissals</a:t>
            </a:r>
          </a:p>
          <a:p>
            <a:r>
              <a:rPr lang="en-US" dirty="0"/>
              <a:t>Subset the database to identify a single decision per patent-petitioner pair and patent-pair</a:t>
            </a:r>
          </a:p>
        </p:txBody>
      </p:sp>
    </p:spTree>
    <p:extLst>
      <p:ext uri="{BB962C8B-B14F-4D97-AF65-F5344CB8AC3E}">
        <p14:creationId xmlns:p14="http://schemas.microsoft.com/office/powerpoint/2010/main" val="1549985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District Court Database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Collect cases from 2000-2023 using Unified Patents, Lex Machina and PACER</a:t>
            </a:r>
          </a:p>
          <a:p>
            <a:pPr lvl="1"/>
            <a:r>
              <a:rPr lang="en-US" dirty="0"/>
              <a:t>Parties: country, NPE (Stanford NPE database)</a:t>
            </a:r>
          </a:p>
          <a:p>
            <a:pPr lvl="1"/>
            <a:r>
              <a:rPr lang="en-US" dirty="0"/>
              <a:t>Motions: Grant/Denial of stays, summary judgment, MTD</a:t>
            </a:r>
          </a:p>
          <a:p>
            <a:pPr lvl="1"/>
            <a:r>
              <a:rPr lang="en-US" dirty="0"/>
              <a:t>Claim construction hearing/order</a:t>
            </a:r>
          </a:p>
          <a:p>
            <a:pPr lvl="1"/>
            <a:r>
              <a:rPr lang="en-US" dirty="0"/>
              <a:t>Issue: Invalidity: 101, 102, 103, 112; Infringement; Enforceability</a:t>
            </a:r>
          </a:p>
          <a:p>
            <a:pPr lvl="1"/>
            <a:r>
              <a:rPr lang="en-US" dirty="0"/>
              <a:t>Procedural posture</a:t>
            </a:r>
          </a:p>
          <a:p>
            <a:pPr lvl="1"/>
            <a:r>
              <a:rPr lang="en-US" dirty="0"/>
              <a:t>Technology type and NAICS designation</a:t>
            </a:r>
          </a:p>
          <a:p>
            <a:pPr lvl="1"/>
            <a:r>
              <a:rPr lang="en-US" dirty="0"/>
              <a:t>Appeals (Iowa Compendium)</a:t>
            </a:r>
          </a:p>
          <a:p>
            <a:pPr lvl="1"/>
            <a:r>
              <a:rPr lang="en-US" dirty="0"/>
              <a:t>Other: ANDA, design, DJ</a:t>
            </a:r>
          </a:p>
          <a:p>
            <a:r>
              <a:rPr lang="en-US" dirty="0"/>
              <a:t>Create subset of cases involving an IPR patent</a:t>
            </a:r>
          </a:p>
          <a:p>
            <a:pPr lvl="1"/>
            <a:r>
              <a:rPr lang="en-US" dirty="0"/>
              <a:t>50,000 patent-case pairs involving IPR patents</a:t>
            </a:r>
          </a:p>
          <a:p>
            <a:pPr lvl="1"/>
            <a:r>
              <a:rPr lang="en-US" dirty="0"/>
              <a:t>Then identify “key” cases involving a substantive result: consent judgment, summary judgment, judgment on pleading, trial, JMOL</a:t>
            </a:r>
          </a:p>
        </p:txBody>
      </p:sp>
    </p:spTree>
    <p:extLst>
      <p:ext uri="{BB962C8B-B14F-4D97-AF65-F5344CB8AC3E}">
        <p14:creationId xmlns:p14="http://schemas.microsoft.com/office/powerpoint/2010/main" val="899118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078E5-6358-A743-BCA3-00E026539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C57C6-0308-9F49-8591-1E1C06790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51,489 district court-patent pairs involving 21,345 cases from 2000 to 2023 involve a PTAB patent</a:t>
            </a:r>
          </a:p>
          <a:p>
            <a:pPr lvl="1"/>
            <a:r>
              <a:rPr lang="en-US" dirty="0"/>
              <a:t>3,457 case-patent pairs involve a substantive judgment on the patent itself at some point in time</a:t>
            </a:r>
          </a:p>
          <a:p>
            <a:pPr lvl="1"/>
            <a:r>
              <a:rPr lang="en-US" dirty="0"/>
              <a:t>62% of case-patent pairs involve a substantive judgment match to least one party in the PTAB</a:t>
            </a:r>
          </a:p>
          <a:p>
            <a:r>
              <a:rPr lang="en-US" dirty="0"/>
              <a:t>56% matching at least one party in district court and at least one party in PTAB</a:t>
            </a:r>
          </a:p>
          <a:p>
            <a:r>
              <a:rPr lang="en-US" dirty="0"/>
              <a:t>When matching, district court filing date is within a short period of time of IPR filing date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292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239 case-pairs resolve the validity of the patent years before PTAB</a:t>
            </a:r>
          </a:p>
          <a:p>
            <a:r>
              <a:rPr lang="en-US" dirty="0"/>
              <a:t>Conflict with PTAB decisions </a:t>
            </a:r>
          </a:p>
          <a:p>
            <a:r>
              <a:rPr lang="en-US" dirty="0"/>
              <a:t>Trends with respect to district court decisions</a:t>
            </a:r>
          </a:p>
          <a:p>
            <a:pPr lvl="1"/>
            <a:r>
              <a:rPr lang="en-US" dirty="0"/>
              <a:t>Duplicative of the PTAB (not grant stay, similar in timing)</a:t>
            </a:r>
          </a:p>
          <a:p>
            <a:pPr lvl="1"/>
            <a:r>
              <a:rPr lang="en-US" dirty="0"/>
              <a:t>Extend: PTAB denies institution/upholds and then district court rules on infringement (usually find it noninfringed)</a:t>
            </a:r>
          </a:p>
          <a:p>
            <a:pPr lvl="1"/>
            <a:r>
              <a:rPr lang="en-US" dirty="0"/>
              <a:t>Add on to the PTAB: Once PTAB case is resolved, court resolves section 101 or section 112 challenges</a:t>
            </a:r>
          </a:p>
          <a:p>
            <a:pPr lvl="2"/>
            <a:r>
              <a:rPr lang="en-US" dirty="0"/>
              <a:t>520 case-pairs later rule patent invalid under section 101, 276 case-pairs involve section 112 definiteness (most on judgment on the pleadings)</a:t>
            </a:r>
          </a:p>
          <a:p>
            <a:pPr lvl="2"/>
            <a:r>
              <a:rPr lang="en-US" dirty="0"/>
              <a:t>116 case-pairs find the patent anticipated (usually by physical prior art)</a:t>
            </a:r>
          </a:p>
          <a:p>
            <a:pPr lvl="2"/>
            <a:r>
              <a:rPr lang="en-US" dirty="0"/>
              <a:t>76 case-pairs find the patent obvious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694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 PTAB doing its job and reducing time litigating patents?</a:t>
            </a:r>
          </a:p>
          <a:p>
            <a:r>
              <a:rPr lang="en-US" dirty="0"/>
              <a:t>Do certain parties benefit more from this system?</a:t>
            </a:r>
          </a:p>
          <a:p>
            <a:r>
              <a:rPr lang="en-US" dirty="0"/>
              <a:t>How compare to ITC?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8458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met Patcon" id="{8313F0DE-33B4-4645-A42F-1E4F7FDEAE13}" vid="{79615287-2079-E246-A1D4-8A9BD389FD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2516</TotalTime>
  <Words>500</Words>
  <Application>Microsoft Macintosh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</vt:lpstr>
      <vt:lpstr>Adjacency</vt:lpstr>
      <vt:lpstr>An Empirical Study Comparing Patent Validity Challenges at the PTAB and Federal District Courts</vt:lpstr>
      <vt:lpstr>Questions</vt:lpstr>
      <vt:lpstr>PTAB Database</vt:lpstr>
      <vt:lpstr>District Court Database</vt:lpstr>
      <vt:lpstr>Trends</vt:lpstr>
      <vt:lpstr>Outcomes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Administrative Adjudication: Agency Statutory Interpretation at the NLRB</dc:title>
  <dc:creator>Amy E. Semet</dc:creator>
  <cp:lastModifiedBy>Amy Semet</cp:lastModifiedBy>
  <cp:revision>131</cp:revision>
  <dcterms:created xsi:type="dcterms:W3CDTF">2017-02-17T20:08:29Z</dcterms:created>
  <dcterms:modified xsi:type="dcterms:W3CDTF">2024-08-09T17:33:44Z</dcterms:modified>
</cp:coreProperties>
</file>