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70" r:id="rId3"/>
    <p:sldId id="269" r:id="rId4"/>
    <p:sldId id="266" r:id="rId5"/>
    <p:sldId id="265" r:id="rId6"/>
    <p:sldId id="257" r:id="rId7"/>
    <p:sldId id="258" r:id="rId8"/>
    <p:sldId id="259" r:id="rId9"/>
    <p:sldId id="260" r:id="rId10"/>
    <p:sldId id="261" r:id="rId11"/>
    <p:sldId id="262" r:id="rId12"/>
    <p:sldId id="264" r:id="rId13"/>
    <p:sldId id="267" r:id="rId14"/>
    <p:sldId id="268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23"/>
    <p:restoredTop sz="94645"/>
  </p:normalViewPr>
  <p:slideViewPr>
    <p:cSldViewPr snapToGrid="0" snapToObjects="1">
      <p:cViewPr varScale="1">
        <p:scale>
          <a:sx n="91" d="100"/>
          <a:sy n="91" d="100"/>
        </p:scale>
        <p:origin x="192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64AA0-469F-6646-8A2E-C3B74F8B4FF0}" type="datetimeFigureOut">
              <a:rPr lang="en-US" smtClean="0"/>
              <a:t>5/17/24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43C03-7643-8F4F-B8A8-74B0EB58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21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E43C03-7643-8F4F-B8A8-74B0EB588F3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40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4A16B-02ED-7B49-9034-B580D5409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1731A2-48E4-F64F-AB0B-9310C3BF1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68160-D09A-9648-82C8-F10D7A515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5FD-4BE4-4F41-A024-68A585AC9655}" type="datetimeFigureOut">
              <a:rPr lang="en-US" smtClean="0"/>
              <a:t>5/17/24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27BE9-8D1E-FB40-8817-9678957CA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CC868-A80B-7043-A3AB-CCD881156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5CFA-B1C2-5544-8BD8-C8AB06E1F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0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8EFFE-5A7A-5442-93C2-2625BE1AA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99F11B-631E-EA47-A486-7ED31CBB51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6693B-01AE-AF41-8A46-8A0D1EEB8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5FD-4BE4-4F41-A024-68A585AC9655}" type="datetimeFigureOut">
              <a:rPr lang="en-US" smtClean="0"/>
              <a:t>5/17/24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89E67-EAD4-1F4C-9927-F6B17496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73EE7-A4D6-1E44-93E2-145304F28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5CFA-B1C2-5544-8BD8-C8AB06E1F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4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F03D95-1CDA-D44E-B4AD-1113479CBE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9CDB01-B81B-E44A-BBFE-07F7AD330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DAEDC-67EF-C44B-A419-109760E8D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5FD-4BE4-4F41-A024-68A585AC9655}" type="datetimeFigureOut">
              <a:rPr lang="en-US" smtClean="0"/>
              <a:t>5/17/24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6EC10-710D-A04A-A662-FFB304793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CCC71-6C7C-0846-954A-83B869860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5CFA-B1C2-5544-8BD8-C8AB06E1F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152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D6859-C1DB-5246-8E6A-4527297FB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5F747-A114-0B45-92F3-DA6B176DA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700E0-1C00-CC4F-9831-32ECEB22A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5FD-4BE4-4F41-A024-68A585AC9655}" type="datetimeFigureOut">
              <a:rPr lang="en-US" smtClean="0"/>
              <a:t>5/17/24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FCD23-C937-7C47-BB7C-B1D09CA20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D8730-498C-E046-96E6-F42BB543E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5CFA-B1C2-5544-8BD8-C8AB06E1F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5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9F40D-EB46-AA4C-9995-EDACA5B73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38661-7FA1-2A47-B85A-DA4ED709B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46123-DA83-584F-BB82-109201E55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5FD-4BE4-4F41-A024-68A585AC9655}" type="datetimeFigureOut">
              <a:rPr lang="en-US" smtClean="0"/>
              <a:t>5/17/24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E6DE6-E492-D147-959E-C7547A4CB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15818-A908-0345-BAE4-FB819509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5CFA-B1C2-5544-8BD8-C8AB06E1F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2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F12B4-B6C4-4C44-BD51-2126F8BD6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560BC-456F-BF41-BC24-3421EB7E25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157F5-0882-B547-9C8C-7CE7F5E31A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4B6467-BDDC-7F43-8252-4A8C884C5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5FD-4BE4-4F41-A024-68A585AC9655}" type="datetimeFigureOut">
              <a:rPr lang="en-US" smtClean="0"/>
              <a:t>5/17/24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6D305B-2CD6-D446-8B85-DD2EB0C8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9291A6-F552-E44F-BC82-225B6D914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5CFA-B1C2-5544-8BD8-C8AB06E1F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9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D93EA-5C6B-0444-B733-DF2F3891F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878D68-52ED-EB44-8562-53ADF69C1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E647B3-48C5-3D4D-BD63-1AE6FC568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4EADFF-E14E-814F-B8C5-AE3A070BE0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E364F8-11BA-7B42-93FB-023FECE30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9E4FC6-7356-D647-91F2-34A521684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5FD-4BE4-4F41-A024-68A585AC9655}" type="datetimeFigureOut">
              <a:rPr lang="en-US" smtClean="0"/>
              <a:t>5/17/24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0165E6-23A9-ED4A-A8BE-A605F94C9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F5AB3C-8D43-AB4C-B143-085C734A1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5CFA-B1C2-5544-8BD8-C8AB06E1F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70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27C5B-E5B5-C543-89C5-C97F6EF33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3AF5EE-0736-844A-BCFA-E93B6CF21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5FD-4BE4-4F41-A024-68A585AC9655}" type="datetimeFigureOut">
              <a:rPr lang="en-US" smtClean="0"/>
              <a:t>5/17/24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AF91C-4632-6144-B8C8-30A258E4C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DB4502-B867-5B42-8DCD-E4AD2621E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5CFA-B1C2-5544-8BD8-C8AB06E1F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0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4BB1-8AC2-334D-859E-B4EDE8855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5FD-4BE4-4F41-A024-68A585AC9655}" type="datetimeFigureOut">
              <a:rPr lang="en-US" smtClean="0"/>
              <a:t>5/17/24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B86DE4-AB7E-804E-96D2-8074162DA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59CB1-935E-4F42-BE38-4E39E3B16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5CFA-B1C2-5544-8BD8-C8AB06E1F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75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FF584-D9FC-3D4C-B969-975E42589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90005-0919-B84A-B7D1-798ACE95A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E3BF14-4885-E94F-AC47-65F7F9A75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31BCB8-6598-A645-9B1D-3BB6AB928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5FD-4BE4-4F41-A024-68A585AC9655}" type="datetimeFigureOut">
              <a:rPr lang="en-US" smtClean="0"/>
              <a:t>5/17/24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4EBB8E-19C1-E84D-A539-CC972B6F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795D6-DDB4-F045-88CA-EB3CA3D7E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5CFA-B1C2-5544-8BD8-C8AB06E1F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66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FC42D-ECD5-234E-B9A5-0A37B0DC8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9FA47C-13AE-3B4D-AD36-48012B866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3A6437-A677-1B47-9CCC-2340CC1F1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389B2A-54C7-CA4F-ADAF-778BB4617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5FD-4BE4-4F41-A024-68A585AC9655}" type="datetimeFigureOut">
              <a:rPr lang="en-US" smtClean="0"/>
              <a:t>5/17/24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05C1C-C8C4-AE40-B7EF-01B048E83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533A94-A0A2-3A41-917D-962F4358C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5CFA-B1C2-5544-8BD8-C8AB06E1F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31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4EFE3-419B-8647-A9B4-22A39463F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90FF5D-2791-944D-B40A-2749F7A43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8CFBC-1A7D-8040-B4DD-18F0CCEE0A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B45FD-4BE4-4F41-A024-68A585AC9655}" type="datetimeFigureOut">
              <a:rPr lang="en-US" smtClean="0"/>
              <a:t>5/17/24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37B69-0DB0-1145-B5C8-69EBBF0F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AED65-D8A5-334A-BD62-049B1454F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85CFA-B1C2-5544-8BD8-C8AB06E1F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28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E9D94-8719-2540-AA5E-44312E14A3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Data-Driven Analysis of Bond Decisions in the Immigration Courts Through the Trump Administration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1E3235-9A92-E54B-9BC5-E8AB9B5C9B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 Professor of Law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Buffalo School of Law</a:t>
            </a:r>
          </a:p>
        </p:txBody>
      </p:sp>
    </p:spTree>
    <p:extLst>
      <p:ext uri="{BB962C8B-B14F-4D97-AF65-F5344CB8AC3E}">
        <p14:creationId xmlns:p14="http://schemas.microsoft.com/office/powerpoint/2010/main" val="1598687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964C3-A46E-9948-AD89-5FAA0836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19" y="365125"/>
            <a:ext cx="11689491" cy="137717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 Rate, by Appointee Cohort &amp; Presidential Era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59ED6B1-87DD-CD46-97FF-2858B21AE5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3432" y="1406373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35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86B6F-551B-5940-A10B-DA3007C15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97" y="365125"/>
            <a:ext cx="11862487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Bond Amount Percentages, by Presidential Era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BD6DC8F-D1AE-9946-9D50-E62BA8A2F6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5840" y="1371600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344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FBB5F-1172-8546-92DD-6B52A9670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839"/>
            <a:ext cx="10515600" cy="1546850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Bond Amounts ($10,000 or More), by Appointee Cohort &amp; Presidential Era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5323885-20AE-434C-A07E-8DB64279AD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2221" y="1492872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346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5E799-B45E-0746-BF92-F2D4E69D8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Regression Analysis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8D06A-F2C3-2444-B0B3-6A038C20A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454"/>
            <a:ext cx="10515600" cy="47065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Pr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(Pro-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Yu Gothic Light" panose="020B0300000000000000" pitchFamily="34" charset="-128"/>
              </a:rPr>
              <a:t>Non-citizen Vote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 = 1) =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" panose="020B0400000000000000" pitchFamily="34" charset="-128"/>
              </a:rPr>
              <a:t>Λ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(α</a:t>
            </a:r>
            <a:r>
              <a:rPr lang="en-US" sz="2000" b="1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0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 + β</a:t>
            </a:r>
            <a:r>
              <a:rPr lang="en-US" sz="2000" b="1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1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Appointee/Administration</a:t>
            </a:r>
            <a:r>
              <a:rPr lang="en-US" sz="2000" b="1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1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+β</a:t>
            </a:r>
            <a:r>
              <a:rPr lang="en-US" sz="2000" b="1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2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Noncitizen</a:t>
            </a:r>
            <a:r>
              <a:rPr lang="en-US" sz="2000" b="1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1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+ β</a:t>
            </a:r>
            <a:r>
              <a:rPr lang="en-US" sz="20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Yu Gothic Light" panose="020B0300000000000000" pitchFamily="34" charset="-128"/>
              </a:rPr>
              <a:t>3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Immigration Judge</a:t>
            </a:r>
            <a:r>
              <a:rPr lang="en-US" sz="2000" b="1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1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 + β</a:t>
            </a:r>
            <a:r>
              <a:rPr lang="en-US" sz="2000" b="1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4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Geographic</a:t>
            </a:r>
            <a:r>
              <a:rPr lang="en-US" sz="2000" b="1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1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 + β</a:t>
            </a:r>
            <a:r>
              <a:rPr lang="en-US" sz="2000" b="1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5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Political</a:t>
            </a:r>
            <a:r>
              <a:rPr lang="en-US" sz="2000" b="1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1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+ β</a:t>
            </a:r>
            <a:r>
              <a:rPr lang="en-US" sz="2000" b="1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6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Other</a:t>
            </a:r>
            <a:r>
              <a:rPr lang="en-US" sz="2000" b="1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1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 +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ℇ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)</a:t>
            </a:r>
            <a:endParaRPr lang="en-US" sz="2000" b="1" dirty="0">
              <a:solidFill>
                <a:srgbClr val="000000"/>
              </a:solidFill>
              <a:latin typeface="Times New Roman" panose="02020603050405020304" pitchFamily="18" charset="0"/>
              <a:ea typeface="Yu Gothic Light" panose="020B0300000000000000" pitchFamily="34" charset="-128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Non-citizen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: Lawyer, Nationality, Not Free Country, English-speaking, Asylum, Lead/Rider, Juvenile, Gender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Yu Gothic Light" panose="020B0300000000000000" pitchFamily="34" charset="-128"/>
              </a:rPr>
              <a:t>IJ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Yu Gothic Light" panose="020B0300000000000000" pitchFamily="34" charset="-128"/>
              </a:rPr>
              <a:t>: Gender, Govt, Tenure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Geographic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: Detention Facility, Base City, Urban, Foreign Born, Southern Border, Low Employment Rate, Policy Mood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Yu Gothic Light" panose="020B0300000000000000" pitchFamily="34" charset="-128"/>
              </a:rPr>
              <a:t>Political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Yu Gothic Light" panose="020B0300000000000000" pitchFamily="34" charset="-128"/>
              </a:rPr>
              <a:t>: Congress, Circuit Court, BIA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Other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Yu Gothic Light" panose="020B0300000000000000" pitchFamily="34" charset="-128"/>
              </a:rPr>
              <a:t>: Time/Year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Yu Gothic Light" panose="020B0300000000000000" pitchFamily="34" charset="-128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Yu Gothic Light" panose="020B0300000000000000" pitchFamily="34" charset="-128"/>
              </a:rPr>
              <a:t>Missing or Incomplete Data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Yu Gothic Light" panose="020B0300000000000000" pitchFamily="34" charset="-128"/>
              </a:rPr>
              <a:t>: Family Ties, Job, Length of U.S. residence, Fixed U.S. address, Prior attempts to flee, Manner of entry, Criminal History, Caselaw differences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83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0606F87-A3BA-504E-891E-69ACB05E3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6508" y="-657225"/>
            <a:ext cx="8478983" cy="1097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292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D36B50-CD21-DC48-AD78-00CDD6037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918" y="-762294"/>
            <a:ext cx="12718473" cy="1645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179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39083-AC5E-1B49-9F7A-C6F9F8A86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BF09A-74B1-D747-8897-70D104157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Representation (+)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Free Country (+) (- during Obama and Trump Era)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Asylum (+) (not Trump appointees)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 America/Mexico (-) (Obama era: Mexico (+))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(-)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Longer IJ Tenure (-)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IJ home city liberalness (+)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Trump appointees: more liberal policy mood (+), Foreign Born (+), Conservative Circuit Court of hearing location (-)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31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B258-2E16-8243-818E-E11AD68A0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Methodological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B4D9F-399B-9C41-9EED-B2A40BE03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 model specifications: Multilevel model (base city and judge)/Linear probability model/regression discontinuity design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Rotating/IJs on detail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Incomplete and Inconsistent Data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Missing/Imprecise Data on Key Theoretical Variables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variables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Effects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Pandemic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Changes over time particularly for Trump appointees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878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age18image3652938176">
            <a:extLst>
              <a:ext uri="{FF2B5EF4-FFF2-40B4-BE49-F238E27FC236}">
                <a16:creationId xmlns:a16="http://schemas.microsoft.com/office/drawing/2014/main" id="{D9AAF255-2F3D-B441-B9B6-3D10611730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020" y="328713"/>
            <a:ext cx="9144000" cy="62005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1977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 A flowchart titled immigration-court procedures displays 8 steps. Step 1: The department of homeland security (DHS) issues notice to appear before an immigration judge. Step 2: master calendar hearing. Step 3: individual merits hearing. Step 4: immigration judge decision. Step 5: removal order, relief, voluntary departure, administrative closure, termination or dismissal of proceedings, and withdraw application for admission. Step 6: judge decision is final or DHS, respondent, or both appeal to the board of immigration appeals (BIA). Step 7: BIA decision. Step 8: BIA decision is final or attorney general reviews BIA decision, or the respondent appeals to the relevant U.S. circuit court appeals. ">
            <a:extLst>
              <a:ext uri="{FF2B5EF4-FFF2-40B4-BE49-F238E27FC236}">
                <a16:creationId xmlns:a16="http://schemas.microsoft.com/office/drawing/2014/main" id="{42CB40F0-9559-C84D-8D77-1D51A96A6D6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03056" y="939233"/>
            <a:ext cx="109728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044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CF071-0996-9246-ACDE-D6F451E06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Bond Decision 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5D752-DB89-B84C-B747-80B3DA40A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Bond Decisions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 Recognizance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Bond Amount 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 or Higher than amount set by ICE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Change/Action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Bond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Jurisdiction (mandatory detention, certain asylum, etc.)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 Rate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“1” if coded Own Recognizance or new bond amount &lt; initial bond amount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“0” if coded new bond&gt;initial bond amount or no bond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688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7C183-B25D-A743-857E-CCF61176B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EOIR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9E35E-627A-4348-A873-87A29F8E0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 1 million bond decisions in removal cases from January 20, 2001 through March 7, 2020 decided by appointed IJs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bond case if more than one bond decision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Exclude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Rider cases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non-removal case involving a bond hearing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Cases decided by Carter or Nixon appointees or visiting judges not appointed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IJs who heard less than 50 bond proceedings or decisions by those who had not yet been appointed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Cases in which custody status listed as “never detained”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Cases coded as “jurisdictional” (mandatory detention, certain asylum cases)</a:t>
            </a:r>
          </a:p>
        </p:txBody>
      </p:sp>
    </p:spTree>
    <p:extLst>
      <p:ext uri="{BB962C8B-B14F-4D97-AF65-F5344CB8AC3E}">
        <p14:creationId xmlns:p14="http://schemas.microsoft.com/office/powerpoint/2010/main" val="2218606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6BA74-9F13-A148-AAB2-532D55C0D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220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 Rates, by Appointee Cohort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FACDD0A-384B-2A4A-808C-1477A6CAA9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3302" y="1233380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802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7EE85-4C97-7B4F-A905-4CD9C68E6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Bond, by Appointee Cohort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1FA70F4-8B4F-CB4E-BD2E-3D3435D786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4100" y="1270451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571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0D155-63E8-D948-9D19-76EBD3D8E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 Rates, by Presidential Era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AEDBD86-1AD2-CF4B-8EDC-083DF8C24D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4100" y="1245737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327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6D747-DDBF-694A-BE4E-9CBF4455B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Bond, by Presidential Era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D000F71-67BA-9E47-87E4-3037916086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8525" y="1371600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814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492</Words>
  <Application>Microsoft Macintosh PowerPoint</Application>
  <PresentationFormat>Widescreen</PresentationFormat>
  <Paragraphs>60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A Data-Driven Analysis of Bond Decisions in the Immigration Courts Through the Trump Administration</vt:lpstr>
      <vt:lpstr>PowerPoint Presentation</vt:lpstr>
      <vt:lpstr>PowerPoint Presentation</vt:lpstr>
      <vt:lpstr>Bond Decision Coding</vt:lpstr>
      <vt:lpstr>EOIR Database</vt:lpstr>
      <vt:lpstr>Win Rates, by Appointee Cohort </vt:lpstr>
      <vt:lpstr>No Bond, by Appointee Cohort </vt:lpstr>
      <vt:lpstr>Win Rates, by Presidential Era</vt:lpstr>
      <vt:lpstr>No Bond, by Presidential Era</vt:lpstr>
      <vt:lpstr>Win Rate, by Appointee Cohort &amp; Presidential Era</vt:lpstr>
      <vt:lpstr>Bond Amount Percentages, by Presidential Era</vt:lpstr>
      <vt:lpstr>High Bond Amounts ($10,000 or More), by Appointee Cohort &amp; Presidential Era</vt:lpstr>
      <vt:lpstr>Regression Analysis </vt:lpstr>
      <vt:lpstr>PowerPoint Presentation</vt:lpstr>
      <vt:lpstr>PowerPoint Presentation</vt:lpstr>
      <vt:lpstr>Other Variables</vt:lpstr>
      <vt:lpstr>Methodological Issues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Presidential Ideology and Immigrant Detention</dc:title>
  <dc:creator>Amy E. Semet</dc:creator>
  <cp:lastModifiedBy>Amy Semet</cp:lastModifiedBy>
  <cp:revision>47</cp:revision>
  <dcterms:created xsi:type="dcterms:W3CDTF">2020-02-10T19:37:08Z</dcterms:created>
  <dcterms:modified xsi:type="dcterms:W3CDTF">2024-05-18T13:26:32Z</dcterms:modified>
</cp:coreProperties>
</file>